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3" r:id="rId4"/>
    <p:sldId id="263" r:id="rId5"/>
    <p:sldId id="266" r:id="rId6"/>
    <p:sldId id="267" r:id="rId7"/>
    <p:sldId id="269" r:id="rId8"/>
    <p:sldId id="277" r:id="rId9"/>
    <p:sldId id="279" r:id="rId10"/>
    <p:sldId id="275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1" autoAdjust="0"/>
  </p:normalViewPr>
  <p:slideViewPr>
    <p:cSldViewPr>
      <p:cViewPr varScale="1">
        <p:scale>
          <a:sx n="100" d="100"/>
          <a:sy n="100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6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3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76FED2-6A82-4BB3-90F3-2340471DCEA0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4FE68E-047C-4137-B12C-F10308D5EE9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liu@pa.gov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885" l="3317" r="93230">
                        <a14:foregroundMark x1="21763" y1="28242" x2="21763" y2="28242"/>
                        <a14:backgroundMark x1="56247" y1="71487" x2="56247" y2="71487"/>
                        <a14:backgroundMark x1="56247" y1="66191" x2="56247" y2="66191"/>
                        <a14:backgroundMark x1="55202" y1="72437" x2="55202" y2="72437"/>
                        <a14:backgroundMark x1="38346" y1="63680" x2="38346" y2="63680"/>
                        <a14:backgroundMark x1="40300" y1="74270" x2="40300" y2="74270"/>
                        <a14:backgroundMark x1="35711" y1="76443" x2="35711" y2="76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2082">
            <a:off x="-251438" y="5136954"/>
            <a:ext cx="2460039" cy="1646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891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85" y="1458744"/>
            <a:ext cx="6731457" cy="4055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0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3" name="Picture 2" descr="\\ag-fileserver\Photo&amp;Video_archives\PlantIndustry\PPdivision\entomology\IMAGES\Lycorma PICS\Old and New Egg Masses Lab\Old egg mass anterior multiple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1728" r="15926" b="17161"/>
          <a:stretch/>
        </p:blipFill>
        <p:spPr bwMode="auto">
          <a:xfrm>
            <a:off x="381000" y="1571625"/>
            <a:ext cx="5791200" cy="423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571625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photo to the left, you will notice the opposite side of a freshly harvested egg mass.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egg can cover 2 letters on the word “TRUST” on a penny.</a:t>
            </a:r>
          </a:p>
        </p:txBody>
      </p:sp>
    </p:spTree>
    <p:extLst>
      <p:ext uri="{BB962C8B-B14F-4D97-AF65-F5344CB8AC3E}">
        <p14:creationId xmlns:p14="http://schemas.microsoft.com/office/powerpoint/2010/main" val="22195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3" t="24729" r="31227" b="17975"/>
          <a:stretch/>
        </p:blipFill>
        <p:spPr>
          <a:xfrm rot="5400000">
            <a:off x="5416547" y="3446568"/>
            <a:ext cx="2349507" cy="236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43400" y="1447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tire track pattern can also be seen when eggs are scraped from the surface.  Both of the egg masses on the stone pictured are from this year and only 2-3 weeks old.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\\ag-fileserver\Photo&amp;Video_archives\PlantIndustry\PPdivision\entomology\IMAGES\Lycorma PICS\egg mass-Gordon Park-Platanu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36" t="10481" r="27514" b="16054"/>
          <a:stretch/>
        </p:blipFill>
        <p:spPr bwMode="auto">
          <a:xfrm>
            <a:off x="1181100" y="3287851"/>
            <a:ext cx="1524000" cy="330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446074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eggs mass putty can also dry out or become distorted before eggs hatch.  The covering then takes on a dried, cracked earth appearance as seen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6002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Gypsy Moth’s egg masses have a similar appearance to Spotted Lanternfly. 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of the same surfaces are used by both species.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covering for Gypsy Moth is more fibrous and generally tanner in color.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Gypsy moth eggs are more spherical than Spotted Lanternfly eggs. </a:t>
            </a:r>
          </a:p>
        </p:txBody>
      </p:sp>
      <p:pic>
        <p:nvPicPr>
          <p:cNvPr id="1026" name="Picture 2" descr="C:\Users\lbarringer\Downloads\1121034-PP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157" y="3586684"/>
            <a:ext cx="3480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Daniela Lupastean, University of Suceava, Bugwood.org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88969"/>
            <a:ext cx="356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Greg Hoover, Penn State Extension</a:t>
            </a:r>
          </a:p>
        </p:txBody>
      </p:sp>
      <p:pic>
        <p:nvPicPr>
          <p:cNvPr id="5" name="Picture 2" descr="\\ag-fileserver\Photo&amp;Video_archives\PlantIndustry\PPdivision\entomology\IMAGES\Lycorma PICS\Berks Cnty Twnhll Mtng (Nov 5 2014) Hoover\SLF EM w GM EM on willow trunkDSC_00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11640" r="15208" b="11953"/>
          <a:stretch/>
        </p:blipFill>
        <p:spPr bwMode="auto">
          <a:xfrm>
            <a:off x="282257" y="3942299"/>
            <a:ext cx="3176643" cy="24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4114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Gypsy Moth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157" y="5439459"/>
            <a:ext cx="147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Spotted Lanternfly</a:t>
            </a:r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1600200"/>
            <a:ext cx="350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Mantis egg cases (also known as ootheca) can look similar to the Spotted Lanternfly’s egg mass. 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mantis egg cases are larger and sometimes laid on thin stems, unlike the Spotted Lanternfly’s.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mass will be more flaky and have elongate cells in them inside.</a:t>
            </a:r>
          </a:p>
          <a:p>
            <a:r>
              <a:rPr lang="en-US" dirty="0"/>
              <a:t> </a:t>
            </a:r>
          </a:p>
        </p:txBody>
      </p:sp>
      <p:pic>
        <p:nvPicPr>
          <p:cNvPr id="7170" name="Picture 2" descr="C:\Users\lbarringer\Downloads\5443205-PP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9" t="4785" r="3251"/>
          <a:stretch/>
        </p:blipFill>
        <p:spPr bwMode="auto">
          <a:xfrm>
            <a:off x="290512" y="1838373"/>
            <a:ext cx="5000625" cy="346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75" y="5410200"/>
            <a:ext cx="537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Whitney Cranshaw, Colorado State University, Bugwood.org</a:t>
            </a:r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1026" name="Picture 2" descr="Mud Dauber Nest - Sceliphron caementariu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" t="23129" r="5289"/>
          <a:stretch/>
        </p:blipFill>
        <p:spPr bwMode="auto">
          <a:xfrm>
            <a:off x="228600" y="4267200"/>
            <a:ext cx="4209849" cy="228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bronidae, mud nest  - Trypoxylon polit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4" t="3554" r="14287" b="1497"/>
          <a:stretch/>
        </p:blipFill>
        <p:spPr bwMode="auto">
          <a:xfrm rot="5400000">
            <a:off x="932133" y="1407252"/>
            <a:ext cx="2631533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364" y="3776815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Bugguide, MJ Hatfield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5240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 daubers, potter wasps, and other Hymenoptera can also build structures that may be confused.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Wasp nests are similarly colored, but are made or a durable mud covering and have an open cavity inside.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cavity will often be provisioned with food for larvae (caterpillars, spiders, and other arthropods).</a:t>
            </a:r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56" t="9973" r="18431" b="20100"/>
          <a:stretch/>
        </p:blipFill>
        <p:spPr>
          <a:xfrm rot="5400000">
            <a:off x="-41598" y="1870397"/>
            <a:ext cx="4613279" cy="3920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16002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guide will help you recognize the egg mass of the Spotted Lanternfly (</a:t>
            </a:r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will also help to distinguish between these and other common egg masses you might encounter.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attention will be paid to the Spotted Lanternfly’s egg shape.</a:t>
            </a:r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56" t="9973" r="18431" b="20100"/>
          <a:stretch/>
        </p:blipFill>
        <p:spPr>
          <a:xfrm rot="5400000">
            <a:off x="-41598" y="1870397"/>
            <a:ext cx="4613279" cy="3920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2707254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Covered Egg Mass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 Spotted Lanternfly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Uncovered Egg Mass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38400" y="2895600"/>
            <a:ext cx="2743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24200" y="4028490"/>
            <a:ext cx="2057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24200" y="5105400"/>
            <a:ext cx="2057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1562098"/>
            <a:ext cx="360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photo to the left you can see:</a:t>
            </a:r>
          </a:p>
        </p:txBody>
      </p:sp>
    </p:spTree>
    <p:extLst>
      <p:ext uri="{BB962C8B-B14F-4D97-AF65-F5344CB8AC3E}">
        <p14:creationId xmlns:p14="http://schemas.microsoft.com/office/powerpoint/2010/main" val="359711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1026" name="Picture 2" descr="\\ag-fileserver\Photo&amp;Video_archives\PlantIndustry\PPdivision\entomology\IMAGES\Lycorma PICS\October 22\Double Egg mass cropp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2366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369776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is an example of an unfinished egg mass.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can see seed-like eggs in loose columns poking out the top.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Spotted Lanternfly lays columns of eggs side by side. There can be as many as 30 to 50 eggs per mass. The eggs are then covered in a grey putty-like covering.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covering is slightly tacky and will wear away over the course of the year.  </a:t>
            </a:r>
          </a:p>
        </p:txBody>
      </p:sp>
    </p:spTree>
    <p:extLst>
      <p:ext uri="{BB962C8B-B14F-4D97-AF65-F5344CB8AC3E}">
        <p14:creationId xmlns:p14="http://schemas.microsoft.com/office/powerpoint/2010/main" val="3043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2050" name="Picture 2" descr="\\ag-fileserver\Photo&amp;Video_archives\PlantIndustry\PPdivision\entomology\IMAGES\Lycorma PICS\Old Egg Mas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18" t="30058" r="41605" b="18344"/>
          <a:stretch/>
        </p:blipFill>
        <p:spPr bwMode="auto">
          <a:xfrm>
            <a:off x="381000" y="1447800"/>
            <a:ext cx="3124200" cy="5169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574125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an egg mass from the previous season. You can see that the Spotted Lanternfly will lay several vertical rows of eggs. 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grey putty like covering you see on fresh egg masses is missing. A few eggs are also missing. 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overall length of an egg mass is about 1 inch.</a:t>
            </a:r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3074" name="Picture 2" descr="\\ag-fileserver\Photo&amp;Video_archives\PlantIndustry\PPdivision\entomology\IMAGES\Lycorma PICS\Old and New Egg Masses Lab\New egg mass posterior multiple 1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5" r="1736" b="9722"/>
          <a:stretch/>
        </p:blipFill>
        <p:spPr bwMode="auto">
          <a:xfrm rot="16200000">
            <a:off x="-699200" y="2259472"/>
            <a:ext cx="505599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600200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individual eggs have morphological distinctive features.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overall appearance is a small ovoid seed with a rounded side and flattened front.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flattened front is made up of an elongate oval disc.  At one tip is a stem-like structure that extends out from the egg. 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sides of the egg, when viewed from the front, are also sunken in.  This gives a pinched look to the egg.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14400" y="6057900"/>
            <a:ext cx="304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2050" name="Picture 2" descr="\\ag-fileserver\Photo&amp;Video_archives\PlantIndustry\PPdivision\entomology\IMAGES\Lycorma PICS\Old and New Egg Masses Lab\Old egg mass posterior multiple 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4102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16764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Older egg masses will have the flattened disc either partially or completely removed.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photo to the left, you can see the size of each individual egg compared to a penny.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t="2900" r="30497" b="21739"/>
          <a:stretch/>
        </p:blipFill>
        <p:spPr>
          <a:xfrm>
            <a:off x="2362200" y="1447800"/>
            <a:ext cx="3581400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2083" r="42456" b="695"/>
          <a:stretch/>
        </p:blipFill>
        <p:spPr>
          <a:xfrm>
            <a:off x="228600" y="1447800"/>
            <a:ext cx="21336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447800"/>
            <a:ext cx="304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masses can also be parasitized by other insects. 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photo on the left is normal hatched egg (note the oval opening).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other egg mass has circular holes in several of the eggs.  These SLF were killed by parasitoids before they could hatch.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 MASS IDENTIFICATION FOR SPOTTED LANTERNFLY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HEMIPTERA: FULGORIDAE: </a:t>
            </a:r>
            <a:r>
              <a:rPr lang="en-US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Lycorma delicatula 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t="2900" r="30497" b="21739"/>
          <a:stretch/>
        </p:blipFill>
        <p:spPr>
          <a:xfrm>
            <a:off x="381000" y="1447800"/>
            <a:ext cx="35814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447800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Parasitized eggs may prove to be a source of beneficial insects in controlling the Spotted Lanternfly.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Liu Houping with DCNR at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hliu@pa.gov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you suspect you have parasitized egg masses.  If possible, include a picture of the parasitized eggs.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80124"/>
      </p:ext>
    </p:extLst>
  </p:cSld>
  <p:clrMapOvr>
    <a:masterClrMapping/>
  </p:clrMapOvr>
</p:sld>
</file>

<file path=ppt/theme/theme1.xml><?xml version="1.0" encoding="utf-8"?>
<a:theme xmlns:a="http://schemas.openxmlformats.org/drawingml/2006/main" name="PDA PowerPoint Template 201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261E0D8A8E0E4E936B1625B47569BA" ma:contentTypeVersion="1" ma:contentTypeDescription="Create a new document." ma:contentTypeScope="" ma:versionID="2131ac22ad598ad2c31bb61a1aa6ee2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23EF94-05B1-4B61-9788-F81899D364C4}"/>
</file>

<file path=customXml/itemProps2.xml><?xml version="1.0" encoding="utf-8"?>
<ds:datastoreItem xmlns:ds="http://schemas.openxmlformats.org/officeDocument/2006/customXml" ds:itemID="{CE6B2EBA-A9F3-4F60-973F-33A1CBA83A7C}"/>
</file>

<file path=customXml/itemProps3.xml><?xml version="1.0" encoding="utf-8"?>
<ds:datastoreItem xmlns:ds="http://schemas.openxmlformats.org/officeDocument/2006/customXml" ds:itemID="{02EA66AF-2E36-4BBE-B7B8-D0A6826EF59D}"/>
</file>

<file path=docProps/app.xml><?xml version="1.0" encoding="utf-8"?>
<Properties xmlns="http://schemas.openxmlformats.org/officeDocument/2006/extended-properties" xmlns:vt="http://schemas.openxmlformats.org/officeDocument/2006/docPropsVTypes">
  <Template>PDA PowerPoint Template 2012</Template>
  <TotalTime>7726</TotalTime>
  <Words>903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Verdana</vt:lpstr>
      <vt:lpstr>PDA PowerPoint Template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Spichiger, Sven-Erik</dc:creator>
  <cp:lastModifiedBy>Barringer, Lawrence</cp:lastModifiedBy>
  <cp:revision>46</cp:revision>
  <dcterms:created xsi:type="dcterms:W3CDTF">2014-10-02T11:18:25Z</dcterms:created>
  <dcterms:modified xsi:type="dcterms:W3CDTF">2017-02-23T19:13:24Z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0x0101005A261E0D8A8E0E4E936B1625B47569BA</vt:lpwstr>
  </property>
  <property fmtid="{D5CDD505-2E9C-101B-9397-08002B2CF9AE}" pid="3" name="Order">
    <vt:r8>8400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